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99" r:id="rId3"/>
    <p:sldId id="492" r:id="rId4"/>
    <p:sldId id="304" r:id="rId5"/>
    <p:sldId id="303" r:id="rId6"/>
    <p:sldId id="305" r:id="rId7"/>
    <p:sldId id="306" r:id="rId8"/>
    <p:sldId id="494" r:id="rId9"/>
    <p:sldId id="493" r:id="rId10"/>
    <p:sldId id="302" r:id="rId11"/>
    <p:sldId id="3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F0D"/>
    <a:srgbClr val="16DD36"/>
    <a:srgbClr val="4BC7C8"/>
    <a:srgbClr val="EC44F2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 autoAdjust="0"/>
    <p:restoredTop sz="75139" autoAdjust="0"/>
  </p:normalViewPr>
  <p:slideViewPr>
    <p:cSldViewPr snapToGrid="0">
      <p:cViewPr varScale="1">
        <p:scale>
          <a:sx n="85" d="100"/>
          <a:sy n="85" d="100"/>
        </p:scale>
        <p:origin x="90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privacy-polic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frog.org/terms-of-servic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7" name="Google Shape;1197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41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5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Unifrog’s</a:t>
            </a:r>
            <a:r>
              <a:rPr lang="en-GB" dirty="0"/>
              <a:t> privacy policy can be found here: </a:t>
            </a:r>
            <a:r>
              <a:rPr lang="en-GB" dirty="0">
                <a:hlinkClick r:id="rId3"/>
              </a:rPr>
              <a:t>https://www.unifrog.org/privacy-policy</a:t>
            </a:r>
            <a:endParaRPr lang="en-GB" dirty="0"/>
          </a:p>
          <a:p>
            <a:r>
              <a:rPr lang="en-GB" dirty="0"/>
              <a:t>Service terms can be found here: </a:t>
            </a:r>
            <a:r>
              <a:rPr lang="en-GB" dirty="0">
                <a:hlinkClick r:id="rId4"/>
              </a:rPr>
              <a:t>https://www.unifrog.org/terms-of-service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8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3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hyperlink" Target="http://www.unifrog.org/stud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57BF6-7D89-4079-8F91-FB58423D18EB}"/>
              </a:ext>
            </a:extLst>
          </p:cNvPr>
          <p:cNvSpPr txBox="1"/>
          <p:nvPr/>
        </p:nvSpPr>
        <p:spPr>
          <a:xfrm>
            <a:off x="1440191" y="3155576"/>
            <a:ext cx="892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Introduction to </a:t>
            </a:r>
            <a:r>
              <a:rPr lang="en-GB" sz="48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:</a:t>
            </a:r>
          </a:p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Parents Evening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7A9A68-FB5E-4310-AAE6-1F6D4DE1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9" y="82903"/>
            <a:ext cx="3429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8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Other cool stuff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86400" y="1626931"/>
            <a:ext cx="11419200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The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platform contains so much more than what we can show you today, that was just four of their many tools.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So why not see for yourself? Sign up as a student and access the tools in exactly the same way that the students do.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never know, there might be a new career just around the corner!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91A463-46AB-4BC4-8432-D7F4697F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9" y="82903"/>
            <a:ext cx="3429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3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Parents &amp; guardians, get signed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6096000" y="1600130"/>
            <a:ext cx="5827059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Scan this QR code or go to </a:t>
            </a:r>
            <a:r>
              <a:rPr lang="en-GB" sz="2200" dirty="0">
                <a:latin typeface="Open Sans" panose="020B0606030504020204"/>
                <a:hlinkClick r:id="rId4"/>
              </a:rPr>
              <a:t>www.unifrog.org/student</a:t>
            </a:r>
            <a:r>
              <a:rPr lang="en-GB" sz="2200" dirty="0">
                <a:latin typeface="Open Sans" panose="020B0606030504020204"/>
              </a:rPr>
              <a:t> and click ‘Sign in for the first time’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You’ll be asked for some details and a Sign up Code. This is what you need: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C9F4D5-01EF-1D37-4B7C-E8F13B691321}"/>
              </a:ext>
            </a:extLst>
          </p:cNvPr>
          <p:cNvGrpSpPr/>
          <p:nvPr/>
        </p:nvGrpSpPr>
        <p:grpSpPr>
          <a:xfrm>
            <a:off x="268941" y="1754156"/>
            <a:ext cx="2438400" cy="4891128"/>
            <a:chOff x="1756229" y="1536566"/>
            <a:chExt cx="2438400" cy="48911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7BC860-8FD9-D56F-44FB-E06F26930755}"/>
                </a:ext>
              </a:extLst>
            </p:cNvPr>
            <p:cNvGrpSpPr/>
            <p:nvPr/>
          </p:nvGrpSpPr>
          <p:grpSpPr>
            <a:xfrm>
              <a:off x="1756229" y="1536566"/>
              <a:ext cx="2438400" cy="4891128"/>
              <a:chOff x="1756229" y="1536566"/>
              <a:chExt cx="2438400" cy="489112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856DB63-EED7-4F08-837A-B03EF56F5C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93" r="29320"/>
              <a:stretch/>
            </p:blipFill>
            <p:spPr>
              <a:xfrm>
                <a:off x="1756229" y="1536566"/>
                <a:ext cx="2438400" cy="489112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D3E77E5-5FF0-49A9-BE7E-FC05AE855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121" y="2342439"/>
                <a:ext cx="1859246" cy="3305325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1D84EE-F8B2-4213-A602-37A59F20F01A}"/>
                </a:ext>
              </a:extLst>
            </p:cNvPr>
            <p:cNvSpPr/>
            <p:nvPr/>
          </p:nvSpPr>
          <p:spPr>
            <a:xfrm>
              <a:off x="2114621" y="5029200"/>
              <a:ext cx="1403279" cy="406400"/>
            </a:xfrm>
            <a:prstGeom prst="rect">
              <a:avLst/>
            </a:prstGeom>
            <a:noFill/>
            <a:ln w="57150">
              <a:solidFill>
                <a:srgbClr val="4BC7C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7A6633-B63A-4262-AFB6-1ED4C7FA2EBA}"/>
              </a:ext>
            </a:extLst>
          </p:cNvPr>
          <p:cNvSpPr txBox="1"/>
          <p:nvPr/>
        </p:nvSpPr>
        <p:spPr>
          <a:xfrm>
            <a:off x="6096000" y="4177502"/>
            <a:ext cx="5827059" cy="54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FF0000"/>
                </a:solidFill>
                <a:latin typeface="Open Sans" panose="020B0606030504020204"/>
              </a:rPr>
              <a:t>&lt;&lt;Insert Parent Sign up Code here&gt;&gt;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85DCD-C242-41D6-A793-83F954E7B0C1}"/>
              </a:ext>
            </a:extLst>
          </p:cNvPr>
          <p:cNvSpPr txBox="1"/>
          <p:nvPr/>
        </p:nvSpPr>
        <p:spPr>
          <a:xfrm>
            <a:off x="6096000" y="4835435"/>
            <a:ext cx="5827059" cy="1561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After signing up, log into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using your email address and password via the student sign-in page!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D2E3D4-1E88-B9F3-DEE0-3567DE2F7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8413" r="32381" b="17568"/>
          <a:stretch/>
        </p:blipFill>
        <p:spPr bwMode="auto">
          <a:xfrm>
            <a:off x="2878053" y="2523128"/>
            <a:ext cx="3047234" cy="30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B548CF9-3B68-4EBA-86E5-CF1C9DCF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9" y="82903"/>
            <a:ext cx="3429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GB" sz="3200" b="1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79293" y="1626931"/>
            <a:ext cx="11743765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believe that destinations - where students end up after school - is even more important than their academic performance. They partner with schools to support students to progress into the best opportunity for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this by providing a one-stop-shop where students can explore their interests, then find and successfully apply for their best next-step after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CAEB0E-A2AD-4309-81B3-FEEF2C32F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9" y="82903"/>
            <a:ext cx="3429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0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0"/>
          <p:cNvSpPr txBox="1"/>
          <p:nvPr/>
        </p:nvSpPr>
        <p:spPr>
          <a:xfrm>
            <a:off x="4779479" y="504454"/>
            <a:ext cx="3457749" cy="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Calibri"/>
              <a:buNone/>
            </a:pPr>
            <a:endParaRPr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93C6A-ED04-4390-AE71-ED9D5E03A9D7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The Unifrog tools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6906FE-0C53-4F5B-82F0-6970EBAB19E8}"/>
              </a:ext>
            </a:extLst>
          </p:cNvPr>
          <p:cNvSpPr txBox="1"/>
          <p:nvPr/>
        </p:nvSpPr>
        <p:spPr>
          <a:xfrm>
            <a:off x="351572" y="1565045"/>
            <a:ext cx="11488856" cy="96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/>
              </a:rPr>
              <a:t>Access all tools on Unifrog to learn what options are available, access good quality information, and search for opportunities to support your child.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457F99-9AD5-4365-A96A-448DAA80E191}"/>
              </a:ext>
            </a:extLst>
          </p:cNvPr>
          <p:cNvGrpSpPr/>
          <p:nvPr/>
        </p:nvGrpSpPr>
        <p:grpSpPr>
          <a:xfrm>
            <a:off x="455020" y="2630475"/>
            <a:ext cx="11281959" cy="4090958"/>
            <a:chOff x="179294" y="1013673"/>
            <a:chExt cx="11891961" cy="440565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D5A05D-91E8-4957-A87A-2C3BFCF23275}"/>
                </a:ext>
              </a:extLst>
            </p:cNvPr>
            <p:cNvGrpSpPr/>
            <p:nvPr/>
          </p:nvGrpSpPr>
          <p:grpSpPr>
            <a:xfrm>
              <a:off x="2574823" y="1013673"/>
              <a:ext cx="2299082" cy="1515530"/>
              <a:chOff x="2607132" y="1013674"/>
              <a:chExt cx="2299082" cy="1515530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1659EEA-7CD3-410A-8F56-1B1BA961B015}"/>
                  </a:ext>
                </a:extLst>
              </p:cNvPr>
              <p:cNvSpPr txBox="1"/>
              <p:nvPr/>
            </p:nvSpPr>
            <p:spPr>
              <a:xfrm>
                <a:off x="2858972" y="1013674"/>
                <a:ext cx="179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Recording what you’ve done</a:t>
                </a:r>
              </a:p>
            </p:txBody>
          </p:sp>
          <p:sp>
            <p:nvSpPr>
              <p:cNvPr id="87" name="Google Shape;121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44046B7A-D596-453C-8979-E8BE697E1948}"/>
                  </a:ext>
                </a:extLst>
              </p:cNvPr>
              <p:cNvSpPr txBox="1"/>
              <p:nvPr/>
            </p:nvSpPr>
            <p:spPr>
              <a:xfrm>
                <a:off x="2611181" y="1528330"/>
                <a:ext cx="2295033" cy="301598"/>
              </a:xfrm>
              <a:prstGeom prst="rect">
                <a:avLst/>
              </a:prstGeom>
              <a:solidFill>
                <a:srgbClr val="E660A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Activities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Google Shape;123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D4EE-D058-449D-9822-29755EBC8C34}"/>
                  </a:ext>
                </a:extLst>
              </p:cNvPr>
              <p:cNvSpPr txBox="1"/>
              <p:nvPr/>
            </p:nvSpPr>
            <p:spPr>
              <a:xfrm>
                <a:off x="2611181" y="1873919"/>
                <a:ext cx="2295033" cy="301598"/>
              </a:xfrm>
              <a:prstGeom prst="rect">
                <a:avLst/>
              </a:prstGeom>
              <a:solidFill>
                <a:srgbClr val="9B59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Competencies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Google Shape;122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C8BAFD60-584E-4018-9FF9-77B68A70C3FF}"/>
                  </a:ext>
                </a:extLst>
              </p:cNvPr>
              <p:cNvSpPr txBox="1"/>
              <p:nvPr/>
            </p:nvSpPr>
            <p:spPr>
              <a:xfrm>
                <a:off x="2607132" y="2227606"/>
                <a:ext cx="2295033" cy="301598"/>
              </a:xfrm>
              <a:prstGeom prst="rect">
                <a:avLst/>
              </a:prstGeom>
              <a:solidFill>
                <a:srgbClr val="5659D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Interactions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DC4DA0-B4FA-4ACE-9FE3-7F1F784DCEC3}"/>
                </a:ext>
              </a:extLst>
            </p:cNvPr>
            <p:cNvGrpSpPr/>
            <p:nvPr/>
          </p:nvGrpSpPr>
          <p:grpSpPr>
            <a:xfrm>
              <a:off x="9775412" y="1147157"/>
              <a:ext cx="2295843" cy="1377844"/>
              <a:chOff x="9775412" y="1147157"/>
              <a:chExt cx="2295843" cy="1377844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FADF19F-9AC6-417B-AD99-A8430A510B34}"/>
                  </a:ext>
                </a:extLst>
              </p:cNvPr>
              <p:cNvSpPr txBox="1"/>
              <p:nvPr/>
            </p:nvSpPr>
            <p:spPr>
              <a:xfrm>
                <a:off x="9925411" y="1147157"/>
                <a:ext cx="19966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Making applications</a:t>
                </a:r>
              </a:p>
            </p:txBody>
          </p:sp>
          <p:sp>
            <p:nvSpPr>
              <p:cNvPr id="83" name="Google Shape;168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FC0079C8-64F2-464A-B2DD-78188BBA090B}"/>
                  </a:ext>
                </a:extLst>
              </p:cNvPr>
              <p:cNvSpPr txBox="1"/>
              <p:nvPr/>
            </p:nvSpPr>
            <p:spPr>
              <a:xfrm>
                <a:off x="9776222" y="1528330"/>
                <a:ext cx="2295033" cy="301598"/>
              </a:xfrm>
              <a:prstGeom prst="rect">
                <a:avLst/>
              </a:prstGeom>
              <a:solidFill>
                <a:srgbClr val="D04744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Post 18 Intentions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Google Shape;169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267DF7FB-D765-4359-B4A5-32838174A40F}"/>
                  </a:ext>
                </a:extLst>
              </p:cNvPr>
              <p:cNvSpPr txBox="1"/>
              <p:nvPr/>
            </p:nvSpPr>
            <p:spPr>
              <a:xfrm>
                <a:off x="9775412" y="2223403"/>
                <a:ext cx="2295033" cy="301598"/>
              </a:xfrm>
              <a:prstGeom prst="rect">
                <a:avLst/>
              </a:prstGeom>
              <a:solidFill>
                <a:srgbClr val="E84C5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Applications list 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Google Shape;171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588255EA-B04C-4134-B539-C9A00B568D58}"/>
                  </a:ext>
                </a:extLst>
              </p:cNvPr>
              <p:cNvSpPr txBox="1"/>
              <p:nvPr/>
            </p:nvSpPr>
            <p:spPr>
              <a:xfrm>
                <a:off x="9775412" y="1873919"/>
                <a:ext cx="2295033" cy="301598"/>
              </a:xfrm>
              <a:prstGeom prst="rect">
                <a:avLst/>
              </a:prstGeom>
              <a:solidFill>
                <a:srgbClr val="D652B3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Locker</a:t>
                </a: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6C7C0B-ECB5-410D-8B9F-19C83229AE6A}"/>
                </a:ext>
              </a:extLst>
            </p:cNvPr>
            <p:cNvGrpSpPr/>
            <p:nvPr/>
          </p:nvGrpSpPr>
          <p:grpSpPr>
            <a:xfrm>
              <a:off x="4962214" y="1013673"/>
              <a:ext cx="2313123" cy="4405654"/>
              <a:chOff x="4962214" y="1013673"/>
              <a:chExt cx="2313123" cy="4405654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EFE1B6B-B96D-438B-9990-48E6611B6B9A}"/>
                  </a:ext>
                </a:extLst>
              </p:cNvPr>
              <p:cNvSpPr txBox="1"/>
              <p:nvPr/>
            </p:nvSpPr>
            <p:spPr>
              <a:xfrm>
                <a:off x="5377990" y="1013673"/>
                <a:ext cx="149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Searching for opportunities</a:t>
                </a:r>
              </a:p>
            </p:txBody>
          </p:sp>
          <p:sp>
            <p:nvSpPr>
              <p:cNvPr id="71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780B466D-1FBA-47BD-8A87-C0AB35E3A397}"/>
                  </a:ext>
                </a:extLst>
              </p:cNvPr>
              <p:cNvSpPr txBox="1"/>
              <p:nvPr/>
            </p:nvSpPr>
            <p:spPr>
              <a:xfrm>
                <a:off x="4962217" y="2939087"/>
                <a:ext cx="2296349" cy="301598"/>
              </a:xfrm>
              <a:prstGeom prst="rect">
                <a:avLst/>
              </a:prstGeom>
              <a:solidFill>
                <a:srgbClr val="F9050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Canadian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2" name="Google Shape;137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E6B874B-C7D7-4F06-BA22-9F8AE554CFC0}"/>
                  </a:ext>
                </a:extLst>
              </p:cNvPr>
              <p:cNvSpPr txBox="1"/>
              <p:nvPr/>
            </p:nvSpPr>
            <p:spPr>
              <a:xfrm>
                <a:off x="4978988" y="2580840"/>
                <a:ext cx="2296349" cy="301598"/>
              </a:xfrm>
              <a:prstGeom prst="rect">
                <a:avLst/>
              </a:prstGeom>
              <a:solidFill>
                <a:srgbClr val="007EF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Oxbridge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3" name="Google Shape;139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633ED292-8875-400F-8298-AECA3BCBB6A2}"/>
                  </a:ext>
                </a:extLst>
              </p:cNvPr>
              <p:cNvSpPr txBox="1"/>
              <p:nvPr/>
            </p:nvSpPr>
            <p:spPr>
              <a:xfrm>
                <a:off x="4978988" y="2228193"/>
                <a:ext cx="2296349" cy="301598"/>
              </a:xfrm>
              <a:prstGeom prst="rect">
                <a:avLst/>
              </a:prstGeom>
              <a:solidFill>
                <a:srgbClr val="6815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European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4" name="Google Shape;141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B545A24B-E543-4B4D-BA3B-77F301AE55B8}"/>
                  </a:ext>
                </a:extLst>
              </p:cNvPr>
              <p:cNvSpPr txBox="1"/>
              <p:nvPr/>
            </p:nvSpPr>
            <p:spPr>
              <a:xfrm>
                <a:off x="4978988" y="1878277"/>
                <a:ext cx="2296349" cy="301598"/>
              </a:xfrm>
              <a:prstGeom prst="rect">
                <a:avLst/>
              </a:prstGeom>
              <a:solidFill>
                <a:srgbClr val="2E65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Google Shape;142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4CC0BD4-3EE7-4A19-9280-F746F1308AB9}"/>
                  </a:ext>
                </a:extLst>
              </p:cNvPr>
              <p:cNvSpPr txBox="1"/>
              <p:nvPr/>
            </p:nvSpPr>
            <p:spPr>
              <a:xfrm>
                <a:off x="4978988" y="1528330"/>
                <a:ext cx="2296349" cy="3015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6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B8515E5B-0D93-47B9-8B42-D3D9E3B20735}"/>
                  </a:ext>
                </a:extLst>
              </p:cNvPr>
              <p:cNvSpPr txBox="1"/>
              <p:nvPr/>
            </p:nvSpPr>
            <p:spPr>
              <a:xfrm>
                <a:off x="4962216" y="3295135"/>
                <a:ext cx="2296349" cy="301598"/>
              </a:xfrm>
              <a:prstGeom prst="rect">
                <a:avLst/>
              </a:prstGeom>
              <a:solidFill>
                <a:srgbClr val="16DD3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7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97E48AD-A7BC-4BB7-B360-D9CF8BE41691}"/>
                  </a:ext>
                </a:extLst>
              </p:cNvPr>
              <p:cNvSpPr txBox="1"/>
              <p:nvPr/>
            </p:nvSpPr>
            <p:spPr>
              <a:xfrm>
                <a:off x="4962216" y="3657162"/>
                <a:ext cx="2296349" cy="301598"/>
              </a:xfrm>
              <a:prstGeom prst="rect">
                <a:avLst/>
              </a:prstGeom>
              <a:solidFill>
                <a:srgbClr val="3C85C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Australasian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8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D8918ECA-22D8-4870-A41F-0A1DC03CA3F1}"/>
                  </a:ext>
                </a:extLst>
              </p:cNvPr>
              <p:cNvSpPr txBox="1"/>
              <p:nvPr/>
            </p:nvSpPr>
            <p:spPr>
              <a:xfrm>
                <a:off x="4962214" y="4752071"/>
                <a:ext cx="2296349" cy="301598"/>
              </a:xfrm>
              <a:prstGeom prst="rect">
                <a:avLst/>
              </a:pr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Special Opportunities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79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33A4CB6A-ACF8-4DF0-947A-2E8C0D2AAC64}"/>
                  </a:ext>
                </a:extLst>
              </p:cNvPr>
              <p:cNvSpPr txBox="1"/>
              <p:nvPr/>
            </p:nvSpPr>
            <p:spPr>
              <a:xfrm>
                <a:off x="4962215" y="4019189"/>
                <a:ext cx="2296349" cy="301598"/>
              </a:xfrm>
              <a:prstGeom prst="rect">
                <a:avLst/>
              </a:prstGeom>
              <a:solidFill>
                <a:srgbClr val="755B9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ME and African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80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FABE6E76-8584-41FA-811D-115DEC1DD2CC}"/>
                  </a:ext>
                </a:extLst>
              </p:cNvPr>
              <p:cNvSpPr txBox="1"/>
              <p:nvPr/>
            </p:nvSpPr>
            <p:spPr>
              <a:xfrm>
                <a:off x="4962214" y="4386413"/>
                <a:ext cx="2296349" cy="301598"/>
              </a:xfrm>
              <a:prstGeom prst="rect">
                <a:avLst/>
              </a:prstGeom>
              <a:solidFill>
                <a:srgbClr val="34653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Irish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81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F03E84E6-1916-455C-9F75-F4F8911D73BD}"/>
                  </a:ext>
                </a:extLst>
              </p:cNvPr>
              <p:cNvSpPr txBox="1"/>
              <p:nvPr/>
            </p:nvSpPr>
            <p:spPr>
              <a:xfrm>
                <a:off x="4962214" y="5117729"/>
                <a:ext cx="2296349" cy="301598"/>
              </a:xfrm>
              <a:prstGeom prst="rect">
                <a:avLst/>
              </a:prstGeom>
              <a:solidFill>
                <a:srgbClr val="0B434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Events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0601A1D-9BBC-45AC-97D7-C050D43C4E83}"/>
                </a:ext>
              </a:extLst>
            </p:cNvPr>
            <p:cNvGrpSpPr/>
            <p:nvPr/>
          </p:nvGrpSpPr>
          <p:grpSpPr>
            <a:xfrm>
              <a:off x="7367696" y="1013673"/>
              <a:ext cx="2295033" cy="3282037"/>
              <a:chOff x="7352952" y="1013673"/>
              <a:chExt cx="2295033" cy="328203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3ECD06-AE39-44C5-9EB4-25D77DEDCF1F}"/>
                  </a:ext>
                </a:extLst>
              </p:cNvPr>
              <p:cNvSpPr txBox="1"/>
              <p:nvPr/>
            </p:nvSpPr>
            <p:spPr>
              <a:xfrm>
                <a:off x="7592629" y="1013673"/>
                <a:ext cx="1815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Drafting application materials</a:t>
                </a:r>
              </a:p>
            </p:txBody>
          </p:sp>
          <p:sp>
            <p:nvSpPr>
              <p:cNvPr id="62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4789ADB5-9B7A-455B-881F-EE09469C94B9}"/>
                  </a:ext>
                </a:extLst>
              </p:cNvPr>
              <p:cNvSpPr txBox="1"/>
              <p:nvPr/>
            </p:nvSpPr>
            <p:spPr>
              <a:xfrm>
                <a:off x="7352952" y="1881518"/>
                <a:ext cx="2295033" cy="301598"/>
              </a:xfrm>
              <a:prstGeom prst="rect">
                <a:avLst/>
              </a:prstGeom>
              <a:solidFill>
                <a:srgbClr val="9F8A4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Classes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63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CD3DBB06-CBFC-4C9F-A0A0-BFF97CB1FCDB}"/>
                  </a:ext>
                </a:extLst>
              </p:cNvPr>
              <p:cNvSpPr txBox="1"/>
              <p:nvPr/>
            </p:nvSpPr>
            <p:spPr>
              <a:xfrm>
                <a:off x="7352952" y="1528330"/>
                <a:ext cx="2295033" cy="301598"/>
              </a:xfrm>
              <a:prstGeom prst="rect">
                <a:avLst/>
              </a:prstGeom>
              <a:solidFill>
                <a:srgbClr val="D9545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Personal Statement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AD376B0F-5EC4-4507-BD26-480315B72779}"/>
                  </a:ext>
                </a:extLst>
              </p:cNvPr>
              <p:cNvSpPr txBox="1"/>
              <p:nvPr/>
            </p:nvSpPr>
            <p:spPr>
              <a:xfrm>
                <a:off x="7352952" y="2228193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 References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929387E4-622B-4602-A4BF-1EB27B53FCFD}"/>
                  </a:ext>
                </a:extLst>
              </p:cNvPr>
              <p:cNvSpPr txBox="1"/>
              <p:nvPr/>
            </p:nvSpPr>
            <p:spPr>
              <a:xfrm>
                <a:off x="7352952" y="2580840"/>
                <a:ext cx="2295033" cy="301598"/>
              </a:xfrm>
              <a:prstGeom prst="rect">
                <a:avLst/>
              </a:prstGeom>
              <a:solidFill>
                <a:srgbClr val="55846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CV / Resumé</a:t>
                </a:r>
              </a:p>
            </p:txBody>
          </p:sp>
          <p:sp>
            <p:nvSpPr>
              <p:cNvPr id="66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4EF882A1-0769-478C-B983-96730686F226}"/>
                  </a:ext>
                </a:extLst>
              </p:cNvPr>
              <p:cNvSpPr txBox="1"/>
              <p:nvPr/>
            </p:nvSpPr>
            <p:spPr>
              <a:xfrm>
                <a:off x="7352952" y="3284208"/>
                <a:ext cx="2295033" cy="301598"/>
              </a:xfrm>
              <a:prstGeom prst="rect">
                <a:avLst/>
              </a:prstGeom>
              <a:solidFill>
                <a:srgbClr val="BE54D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Common App Essay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67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088E5FDD-318C-48D7-B80A-7FD0978DED3B}"/>
                  </a:ext>
                </a:extLst>
              </p:cNvPr>
              <p:cNvSpPr txBox="1"/>
              <p:nvPr/>
            </p:nvSpPr>
            <p:spPr>
              <a:xfrm>
                <a:off x="7352952" y="2932524"/>
                <a:ext cx="2295033" cy="301598"/>
              </a:xfrm>
              <a:prstGeom prst="rect">
                <a:avLst/>
              </a:prstGeom>
              <a:solidFill>
                <a:srgbClr val="C6590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Writing tool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E69FC4C3-0F00-49A3-B76D-44487A0EB1A0}"/>
                  </a:ext>
                </a:extLst>
              </p:cNvPr>
              <p:cNvSpPr txBox="1"/>
              <p:nvPr/>
            </p:nvSpPr>
            <p:spPr>
              <a:xfrm>
                <a:off x="7352952" y="3639160"/>
                <a:ext cx="2295033" cy="301598"/>
              </a:xfrm>
              <a:prstGeom prst="rect">
                <a:avLst/>
              </a:prstGeom>
              <a:solidFill>
                <a:srgbClr val="3FC9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recommenders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107AB1C1-C823-4EB2-8A81-081ADBE89E41}"/>
                  </a:ext>
                </a:extLst>
              </p:cNvPr>
              <p:cNvSpPr txBox="1"/>
              <p:nvPr/>
            </p:nvSpPr>
            <p:spPr>
              <a:xfrm>
                <a:off x="7352952" y="3994112"/>
                <a:ext cx="2295033" cy="301598"/>
              </a:xfrm>
              <a:prstGeom prst="rect">
                <a:avLst/>
              </a:prstGeom>
              <a:solidFill>
                <a:srgbClr val="FF028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Notes for Reference writers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3886F12-A60D-45C9-8F42-2D46ED822148}"/>
                </a:ext>
              </a:extLst>
            </p:cNvPr>
            <p:cNvGrpSpPr/>
            <p:nvPr/>
          </p:nvGrpSpPr>
          <p:grpSpPr>
            <a:xfrm>
              <a:off x="179294" y="1139988"/>
              <a:ext cx="2299619" cy="3182361"/>
              <a:chOff x="179294" y="1139988"/>
              <a:chExt cx="2299619" cy="3182361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178B69-D634-4531-A471-26F526D5CFA3}"/>
                  </a:ext>
                </a:extLst>
              </p:cNvPr>
              <p:cNvSpPr txBox="1"/>
              <p:nvPr/>
            </p:nvSpPr>
            <p:spPr>
              <a:xfrm>
                <a:off x="418218" y="1139988"/>
                <a:ext cx="18263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Exploring pathways</a:t>
                </a:r>
              </a:p>
            </p:txBody>
          </p:sp>
          <p:sp>
            <p:nvSpPr>
              <p:cNvPr id="53" name="Google Shape;106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C60810-0B3F-4B2C-82F5-15700A00A6E2}"/>
                  </a:ext>
                </a:extLst>
              </p:cNvPr>
              <p:cNvSpPr txBox="1"/>
              <p:nvPr/>
            </p:nvSpPr>
            <p:spPr>
              <a:xfrm>
                <a:off x="183880" y="1528330"/>
                <a:ext cx="2295033" cy="301598"/>
              </a:xfrm>
              <a:prstGeom prst="rect">
                <a:avLst/>
              </a:prstGeom>
              <a:solidFill>
                <a:srgbClr val="C898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Careers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" name="Google Shape;110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257EC9E3-6445-432A-A20E-63D35EF85228}"/>
                  </a:ext>
                </a:extLst>
              </p:cNvPr>
              <p:cNvSpPr txBox="1"/>
              <p:nvPr/>
            </p:nvSpPr>
            <p:spPr>
              <a:xfrm>
                <a:off x="183880" y="1881518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" name="Google Shape;107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A49775-808E-4548-B2CA-74F073F84A6A}"/>
                  </a:ext>
                </a:extLst>
              </p:cNvPr>
              <p:cNvSpPr txBox="1"/>
              <p:nvPr/>
            </p:nvSpPr>
            <p:spPr>
              <a:xfrm>
                <a:off x="179294" y="2234706"/>
                <a:ext cx="2295033" cy="301598"/>
              </a:xfrm>
              <a:prstGeom prst="rect">
                <a:avLst/>
              </a:prstGeom>
              <a:solidFill>
                <a:srgbClr val="A0303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Know-how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9C3B8D-8653-41A2-BA41-3D47DFA10E5D}"/>
                  </a:ext>
                </a:extLst>
              </p:cNvPr>
              <p:cNvSpPr txBox="1"/>
              <p:nvPr/>
            </p:nvSpPr>
            <p:spPr>
              <a:xfrm>
                <a:off x="179294" y="2587894"/>
                <a:ext cx="2295033" cy="301598"/>
              </a:xfrm>
              <a:prstGeom prst="rect">
                <a:avLst/>
              </a:prstGeom>
              <a:solidFill>
                <a:srgbClr val="4BC7C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MOOC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D597CE-6A2E-46CF-B808-9A06F960E4E1}"/>
                  </a:ext>
                </a:extLst>
              </p:cNvPr>
              <p:cNvSpPr txBox="1"/>
              <p:nvPr/>
            </p:nvSpPr>
            <p:spPr>
              <a:xfrm>
                <a:off x="179294" y="2937745"/>
                <a:ext cx="2295033" cy="301598"/>
              </a:xfrm>
              <a:prstGeom prst="rect">
                <a:avLst/>
              </a:prstGeom>
              <a:solidFill>
                <a:srgbClr val="D239A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Personality profile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E87C8058-A3E7-4EB7-AE8F-B62489C2D4DC}"/>
                  </a:ext>
                </a:extLst>
              </p:cNvPr>
              <p:cNvSpPr txBox="1"/>
              <p:nvPr/>
            </p:nvSpPr>
            <p:spPr>
              <a:xfrm>
                <a:off x="179294" y="4020751"/>
                <a:ext cx="2295033" cy="301598"/>
              </a:xfrm>
              <a:prstGeom prst="rect">
                <a:avLst/>
              </a:prstGeom>
              <a:solidFill>
                <a:srgbClr val="FF79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Webinars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DA426B-D568-4F78-AB9E-D1025B62F162}"/>
                  </a:ext>
                </a:extLst>
              </p:cNvPr>
              <p:cNvSpPr txBox="1"/>
              <p:nvPr/>
            </p:nvSpPr>
            <p:spPr>
              <a:xfrm>
                <a:off x="179294" y="3295135"/>
                <a:ext cx="2295033" cy="301598"/>
              </a:xfrm>
              <a:prstGeom prst="rect">
                <a:avLst/>
              </a:prstGeom>
              <a:solidFill>
                <a:srgbClr val="2F75B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Interests profile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8996ACE1-EB07-43D4-B586-A6828D202AEE}"/>
                  </a:ext>
                </a:extLst>
              </p:cNvPr>
              <p:cNvSpPr txBox="1"/>
              <p:nvPr/>
            </p:nvSpPr>
            <p:spPr>
              <a:xfrm>
                <a:off x="179294" y="3657943"/>
                <a:ext cx="2295033" cy="301598"/>
              </a:xfrm>
              <a:prstGeom prst="rect">
                <a:avLst/>
              </a:prstGeom>
              <a:solidFill>
                <a:srgbClr val="17A0F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Read, Watch, Listen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50" name="Picture 2">
            <a:extLst>
              <a:ext uri="{FF2B5EF4-FFF2-40B4-BE49-F238E27FC236}">
                <a16:creationId xmlns:a16="http://schemas.microsoft.com/office/drawing/2014/main" id="{A06EAEFC-318E-4800-9289-E982474A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9" y="82903"/>
            <a:ext cx="3429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Careers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E7E29-6BBA-4F09-948C-737F77E99463}"/>
              </a:ext>
            </a:extLst>
          </p:cNvPr>
          <p:cNvSpPr txBox="1"/>
          <p:nvPr/>
        </p:nvSpPr>
        <p:spPr>
          <a:xfrm>
            <a:off x="179294" y="1727934"/>
            <a:ext cx="5793994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Over 1000 career profiles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Presents information from a range of sources, including local and national LMI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qualifications and skills needed, interviews with industry professionals and labour market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Explores progression opportunities and what a working week really looks like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25C36-D6B0-4103-A569-A1D005D7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8317"/>
            <a:ext cx="5604820" cy="414947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6758FC9-F858-4CE1-B04D-C6347880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9" y="82903"/>
            <a:ext cx="3429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9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UK Universities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0FEE9-ACFE-4BC2-BFFE-84AD97043D99}"/>
              </a:ext>
            </a:extLst>
          </p:cNvPr>
          <p:cNvSpPr txBox="1"/>
          <p:nvPr/>
        </p:nvSpPr>
        <p:spPr>
          <a:xfrm>
            <a:off x="3996629" y="1820844"/>
            <a:ext cx="8016077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enter subject of interest and projected grades to see all relevant university courses available in the 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hours of lectures, price of accommodation and graduate job rates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Get direct links to university information pages, with impartial information on courses and institutions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8B34E-169D-4F73-B25E-9BE72F9AE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4" y="1582170"/>
            <a:ext cx="3635930" cy="512146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B5628B-7A99-45E9-B8D0-795985E9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9" y="82903"/>
            <a:ext cx="3429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4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Apprenticeships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4C229-D85E-45D1-85E4-EFC451B7B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3" y="1642713"/>
            <a:ext cx="3688299" cy="512146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F8F13-2974-4D68-8EFD-EA0F7933D3EE}"/>
              </a:ext>
            </a:extLst>
          </p:cNvPr>
          <p:cNvSpPr txBox="1"/>
          <p:nvPr/>
        </p:nvSpPr>
        <p:spPr>
          <a:xfrm>
            <a:off x="4328014" y="1642713"/>
            <a:ext cx="7674051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find live apprenticeship vacancies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Vacancies are updated daily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distance from home, weekly wage and application deadlines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Direct link to the ‘apply’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Each apprenticeship vacancy includes practical information about the opportunity, employer and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541A5EA-C074-48B2-B9BF-C96181CD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9" y="82903"/>
            <a:ext cx="3429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2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Special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179294" y="1773805"/>
            <a:ext cx="5822967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£5 million-worth of grants, bursaries, scholarships, contextual offers and extracurricular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These can be filtered by circumstances or characteristics, depending on the access requirements of the opportunity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direct links for applying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Unlimited shortlists can be created and referred back 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0B3E6-F9E6-450C-AD43-FAB011F4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399" y="2288620"/>
            <a:ext cx="5920798" cy="271106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2145DC6-E946-4D42-B761-45A03F32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9" y="82903"/>
            <a:ext cx="3429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Weekly summary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228209" y="1818996"/>
            <a:ext cx="5822967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Parents can sign up to receive weekly summary emails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This summary will show you any shortlists your child may have made on the Unifrog platform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It will also detail any interactions logged against your child, such as Careers Fairs taking place or careers interviews coming up.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28D7D7-249A-4102-BD9E-E6DE89401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11" y="2043705"/>
            <a:ext cx="5052253" cy="37223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FBB11D2-8AE5-47D3-AA81-5F26CDDB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9" y="82903"/>
            <a:ext cx="3429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4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GDPR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86400" y="1626931"/>
            <a:ext cx="11419200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GDPR is a regulation in EU law on data protection and privacy for everyone within the European Union and the European Economic Area.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takes data security very seriously, and as such, has several features in place to protect school and student data.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We only use EU data centres, have multiple firewalls, layered-access security and more. Information on this can be found at unifrog.org/</a:t>
            </a:r>
            <a:r>
              <a:rPr lang="en-GB" sz="2200" dirty="0" err="1">
                <a:latin typeface="Open Sans" panose="020B0606030504020204"/>
              </a:rPr>
              <a:t>about#security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4FE3B9-B24D-412E-9760-7039911D5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9" y="82903"/>
            <a:ext cx="3429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7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706</Words>
  <Application>Microsoft Office PowerPoint</Application>
  <PresentationFormat>Widescreen</PresentationFormat>
  <Paragraphs>95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A Samuels</cp:lastModifiedBy>
  <cp:revision>65</cp:revision>
  <dcterms:created xsi:type="dcterms:W3CDTF">2018-10-19T14:26:26Z</dcterms:created>
  <dcterms:modified xsi:type="dcterms:W3CDTF">2023-03-27T08:50:05Z</dcterms:modified>
</cp:coreProperties>
</file>